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76" r:id="rId5"/>
    <p:sldId id="277" r:id="rId6"/>
    <p:sldId id="258" r:id="rId7"/>
    <p:sldId id="260" r:id="rId8"/>
    <p:sldId id="259" r:id="rId9"/>
    <p:sldId id="262" r:id="rId10"/>
    <p:sldId id="264" r:id="rId11"/>
    <p:sldId id="265" r:id="rId12"/>
    <p:sldId id="263" r:id="rId13"/>
    <p:sldId id="266" r:id="rId14"/>
    <p:sldId id="267" r:id="rId15"/>
    <p:sldId id="269" r:id="rId16"/>
    <p:sldId id="270" r:id="rId17"/>
    <p:sldId id="272" r:id="rId18"/>
    <p:sldId id="273" r:id="rId19"/>
    <p:sldId id="271" r:id="rId20"/>
    <p:sldId id="275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27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CE8C1-F0EF-476F-B245-4DEA4DD8BA9B}" type="datetimeFigureOut">
              <a:rPr lang="en-GB"/>
              <a:pPr>
                <a:defRPr/>
              </a:pPr>
              <a:t>14/03/2011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E38AD-55A7-4EA2-96D2-8F2653B4168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9472D-E83B-4162-8414-8BC9602763D8}" type="datetimeFigureOut">
              <a:rPr lang="en-GB"/>
              <a:pPr>
                <a:defRPr/>
              </a:pPr>
              <a:t>14/03/2011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D91A4-EADD-4DCF-8545-9A7EBE88D69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0A17A-D5AE-4559-95AC-8A203595D587}" type="datetimeFigureOut">
              <a:rPr lang="en-GB"/>
              <a:pPr>
                <a:defRPr/>
              </a:pPr>
              <a:t>14/03/2011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CF30F-5239-4F6F-BD5C-7DEFFE58816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69B2D-D424-4858-805F-568BCDE0F4D8}" type="datetimeFigureOut">
              <a:rPr lang="en-GB"/>
              <a:pPr>
                <a:defRPr/>
              </a:pPr>
              <a:t>14/03/2011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2F5D2-F75C-49DB-BC5C-06E157F2D06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3F170-FD0C-4A70-97CB-CB14EA6804F2}" type="datetimeFigureOut">
              <a:rPr lang="en-GB"/>
              <a:pPr>
                <a:defRPr/>
              </a:pPr>
              <a:t>14/03/2011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5A560-DCAD-4A78-B282-C7E53083477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7137B-78F2-4FA7-8FE1-53FFE80BD042}" type="datetimeFigureOut">
              <a:rPr lang="en-GB"/>
              <a:pPr>
                <a:defRPr/>
              </a:pPr>
              <a:t>14/03/2011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1FAC0-9415-45A8-9EBD-5995A366823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58F05-4E9B-4F2F-A702-CCB650D263F1}" type="datetimeFigureOut">
              <a:rPr lang="en-GB"/>
              <a:pPr>
                <a:defRPr/>
              </a:pPr>
              <a:t>14/03/2011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D244B-3D6A-4DB4-8C87-B63805EC9C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55D0C-7714-4051-A6FD-5FA846A490F3}" type="datetimeFigureOut">
              <a:rPr lang="en-GB"/>
              <a:pPr>
                <a:defRPr/>
              </a:pPr>
              <a:t>14/03/2011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BABB6-6181-4AB2-A3BF-7ABF5752239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74451-8F86-467E-8452-204927F3C316}" type="datetimeFigureOut">
              <a:rPr lang="en-GB"/>
              <a:pPr>
                <a:defRPr/>
              </a:pPr>
              <a:t>14/03/2011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3DF12-0386-4A76-8528-DAF5F8D7C6F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B83EC-4DEC-4264-AEA5-71A77406614A}" type="datetimeFigureOut">
              <a:rPr lang="en-GB"/>
              <a:pPr>
                <a:defRPr/>
              </a:pPr>
              <a:t>14/03/2011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6E12D-5D72-4A42-B448-CD358DAC52B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C333F-933E-4A1C-AEA4-C71BEFAE1AAB}" type="datetimeFigureOut">
              <a:rPr lang="en-GB"/>
              <a:pPr>
                <a:defRPr/>
              </a:pPr>
              <a:t>14/03/2011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C3B76-87BE-43FC-B0AE-AEB0A96D65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2E2C277-181F-4DC8-B326-84218CC7B582}" type="datetimeFigureOut">
              <a:rPr lang="en-GB"/>
              <a:pPr>
                <a:defRPr/>
              </a:pPr>
              <a:t>14/03/2011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86D7AC6-2776-4448-A111-5D4954A4DD0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School%202\Year%209\Resources\Atmosphere%20Music%20-%20Blissful%20Mountain.mp3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00113" y="1700213"/>
            <a:ext cx="33845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4400">
                <a:solidFill>
                  <a:schemeClr val="bg1"/>
                </a:solidFill>
                <a:latin typeface="Calibri" pitchFamily="34" charset="0"/>
              </a:rPr>
              <a:t>The Story of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63713" y="2708275"/>
            <a:ext cx="5832475" cy="1447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8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Rosa Parks</a:t>
            </a:r>
            <a:endParaRPr lang="en-GB" sz="8800" b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3317" name="Atmosphere Music - Blissful Mountain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684213" y="4005263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1220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3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17"/>
                </p:tgtEl>
              </p:cMediaNode>
            </p:audio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39750" y="1341438"/>
            <a:ext cx="7127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600">
                <a:solidFill>
                  <a:schemeClr val="bg1"/>
                </a:solidFill>
                <a:latin typeface="Calibri" pitchFamily="34" charset="0"/>
              </a:rPr>
              <a:t>After a few stops, the seats</a:t>
            </a:r>
          </a:p>
          <a:p>
            <a:r>
              <a:rPr lang="en-GB" sz="3600">
                <a:solidFill>
                  <a:schemeClr val="bg1"/>
                </a:solidFill>
                <a:latin typeface="Calibri" pitchFamily="34" charset="0"/>
              </a:rPr>
              <a:t>began to fill </a:t>
            </a:r>
          </a:p>
        </p:txBody>
      </p:sp>
    </p:spTree>
  </p:cSld>
  <p:clrMapOvr>
    <a:masterClrMapping/>
  </p:clrMapOvr>
  <p:transition advTm="421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89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03350" y="1484313"/>
            <a:ext cx="6913563" cy="31702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000" dirty="0">
                <a:solidFill>
                  <a:schemeClr val="bg1"/>
                </a:solidFill>
                <a:latin typeface="+mn-lt"/>
              </a:rPr>
              <a:t>And when a white man entered the bus, the driver insisted that </a:t>
            </a:r>
            <a:r>
              <a:rPr lang="en-GB" sz="40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Rosa</a:t>
            </a:r>
            <a:r>
              <a:rPr lang="en-GB" sz="4000" dirty="0">
                <a:solidFill>
                  <a:schemeClr val="bg1"/>
                </a:solidFill>
                <a:latin typeface="+mn-lt"/>
              </a:rPr>
              <a:t> and the three other passengers on her row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000" dirty="0">
                <a:solidFill>
                  <a:schemeClr val="bg1"/>
                </a:solidFill>
                <a:latin typeface="+mn-lt"/>
              </a:rPr>
              <a:t> give up their seats for him.</a:t>
            </a:r>
            <a:endParaRPr lang="en-GB" sz="40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advTm="83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050" y="2205038"/>
            <a:ext cx="67691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7200" dirty="0">
                <a:solidFill>
                  <a:schemeClr val="bg1"/>
                </a:solidFill>
                <a:latin typeface="+mn-lt"/>
              </a:rPr>
              <a:t>Rosa </a:t>
            </a:r>
            <a:r>
              <a:rPr lang="en-GB" sz="72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refused</a:t>
            </a:r>
            <a:endParaRPr lang="en-GB" sz="7200" b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 advTm="717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-315913"/>
            <a:ext cx="9144000" cy="9144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781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-29000" contrast="-2000"/>
          </a:blip>
          <a:srcRect/>
          <a:stretch>
            <a:fillRect/>
          </a:stretch>
        </p:blipFill>
        <p:spPr bwMode="auto">
          <a:xfrm>
            <a:off x="0" y="-315416"/>
            <a:ext cx="9144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55650" y="2708275"/>
            <a:ext cx="7272338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6000" b="1">
                <a:latin typeface="Calibri" pitchFamily="34" charset="0"/>
              </a:rPr>
              <a:t>She was </a:t>
            </a:r>
            <a:r>
              <a:rPr lang="en-GB" sz="6000" b="1">
                <a:solidFill>
                  <a:srgbClr val="C00000"/>
                </a:solidFill>
                <a:latin typeface="Calibri" pitchFamily="34" charset="0"/>
              </a:rPr>
              <a:t>arrested</a:t>
            </a:r>
            <a:r>
              <a:rPr lang="en-GB" sz="6000" b="1">
                <a:latin typeface="Calibri" pitchFamily="34" charset="0"/>
              </a:rPr>
              <a:t> and tried on charges of </a:t>
            </a:r>
            <a:r>
              <a:rPr lang="en-GB" sz="6000" b="1">
                <a:solidFill>
                  <a:srgbClr val="C00000"/>
                </a:solidFill>
                <a:latin typeface="Calibri" pitchFamily="34" charset="0"/>
              </a:rPr>
              <a:t>‘disorderly conduct’   </a:t>
            </a:r>
          </a:p>
        </p:txBody>
      </p:sp>
    </p:spTree>
  </p:cSld>
  <p:clrMapOvr>
    <a:masterClrMapping/>
  </p:clrMapOvr>
  <p:transition advTm="653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125538"/>
            <a:ext cx="394335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003800" y="1341438"/>
            <a:ext cx="3744913" cy="3970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dirty="0">
                <a:solidFill>
                  <a:schemeClr val="bg1"/>
                </a:solidFill>
                <a:latin typeface="+mn-lt"/>
              </a:rPr>
              <a:t>Rosa Parks believed in a world where </a:t>
            </a:r>
            <a:r>
              <a:rPr lang="en-GB" sz="3600" b="1" dirty="0">
                <a:solidFill>
                  <a:schemeClr val="bg1"/>
                </a:solidFill>
                <a:latin typeface="+mn-lt"/>
              </a:rPr>
              <a:t>black</a:t>
            </a:r>
            <a:r>
              <a:rPr lang="en-GB" sz="3600" dirty="0">
                <a:solidFill>
                  <a:schemeClr val="bg1"/>
                </a:solidFill>
                <a:latin typeface="+mn-lt"/>
              </a:rPr>
              <a:t> and</a:t>
            </a:r>
            <a:r>
              <a:rPr lang="en-GB" sz="3600" b="1" dirty="0">
                <a:solidFill>
                  <a:schemeClr val="bg1"/>
                </a:solidFill>
                <a:latin typeface="+mn-lt"/>
              </a:rPr>
              <a:t> white </a:t>
            </a:r>
            <a:r>
              <a:rPr lang="en-GB" sz="3600" dirty="0">
                <a:solidFill>
                  <a:schemeClr val="bg1"/>
                </a:solidFill>
                <a:latin typeface="+mn-lt"/>
              </a:rPr>
              <a:t>communities could live and work </a:t>
            </a:r>
            <a:r>
              <a:rPr lang="en-GB" sz="36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together</a:t>
            </a:r>
            <a:endParaRPr lang="en-GB" sz="3600" b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 advTm="556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550" y="1557338"/>
            <a:ext cx="7272338" cy="280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400" dirty="0">
                <a:solidFill>
                  <a:schemeClr val="bg1"/>
                </a:solidFill>
                <a:latin typeface="+mn-lt"/>
              </a:rPr>
              <a:t>She was later named the </a:t>
            </a:r>
            <a:r>
              <a:rPr lang="en-GB" sz="4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‘Mother of the Civil Right’s Movement’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400" dirty="0">
                <a:solidFill>
                  <a:schemeClr val="bg1"/>
                </a:solidFill>
                <a:latin typeface="+mn-lt"/>
              </a:rPr>
              <a:t>for her refusal on that day</a:t>
            </a:r>
            <a:endParaRPr lang="en-GB" sz="44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advTm="55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19050"/>
            <a:ext cx="4716462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75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250" y="1484313"/>
            <a:ext cx="6192838" cy="3786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800" b="1" dirty="0">
                <a:solidFill>
                  <a:schemeClr val="bg1"/>
                </a:solidFill>
                <a:latin typeface="+mn-lt"/>
              </a:rPr>
              <a:t>"My message to the world is that we must 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800" b="1" dirty="0">
                <a:solidFill>
                  <a:schemeClr val="bg1"/>
                </a:solidFill>
                <a:latin typeface="+mn-lt"/>
              </a:rPr>
              <a:t>come together and live as </a:t>
            </a:r>
            <a:r>
              <a:rPr lang="en-GB" sz="48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one</a:t>
            </a:r>
            <a:r>
              <a:rPr lang="en-GB" sz="4800" b="1" dirty="0">
                <a:solidFill>
                  <a:schemeClr val="bg1"/>
                </a:solidFill>
                <a:latin typeface="+mn-lt"/>
              </a:rPr>
              <a:t>"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4800" b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advTm="656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4213" y="981075"/>
            <a:ext cx="5688012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0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America in the 1950’s</a:t>
            </a:r>
            <a:endParaRPr lang="en-GB" sz="4000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476375" y="2852738"/>
            <a:ext cx="59039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4000">
                <a:solidFill>
                  <a:schemeClr val="bg1"/>
                </a:solidFill>
                <a:latin typeface="Calibri" pitchFamily="34" charset="0"/>
              </a:rPr>
              <a:t>The </a:t>
            </a:r>
            <a:r>
              <a:rPr lang="en-GB" sz="4000" b="1">
                <a:solidFill>
                  <a:schemeClr val="bg1"/>
                </a:solidFill>
                <a:latin typeface="Calibri" pitchFamily="34" charset="0"/>
              </a:rPr>
              <a:t>black</a:t>
            </a:r>
            <a:r>
              <a:rPr lang="en-GB" sz="4000">
                <a:solidFill>
                  <a:schemeClr val="bg1"/>
                </a:solidFill>
                <a:latin typeface="Calibri" pitchFamily="34" charset="0"/>
              </a:rPr>
              <a:t> community are segregated from the </a:t>
            </a:r>
            <a:r>
              <a:rPr lang="en-GB" sz="4000" b="1">
                <a:solidFill>
                  <a:schemeClr val="bg1"/>
                </a:solidFill>
                <a:latin typeface="Calibri" pitchFamily="34" charset="0"/>
              </a:rPr>
              <a:t>white.</a:t>
            </a:r>
          </a:p>
        </p:txBody>
      </p:sp>
    </p:spTree>
  </p:cSld>
  <p:clrMapOvr>
    <a:masterClrMapping/>
  </p:clrMapOvr>
  <p:transition advTm="570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4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0" y="0"/>
            <a:ext cx="3851275" cy="70294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</p:cSld>
  <p:clrMapOvr>
    <a:masterClrMapping/>
  </p:clrMapOvr>
  <p:transition advTm="149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34988" y="-184150"/>
            <a:ext cx="9678988" cy="704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766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2413" y="-171450"/>
            <a:ext cx="9396413" cy="774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688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00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31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35600" y="0"/>
            <a:ext cx="4284663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7740650" y="2205038"/>
            <a:ext cx="503238" cy="5032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pSp>
        <p:nvGrpSpPr>
          <p:cNvPr id="18435" name="Group 17"/>
          <p:cNvGrpSpPr>
            <a:grpSpLocks/>
          </p:cNvGrpSpPr>
          <p:nvPr/>
        </p:nvGrpSpPr>
        <p:grpSpPr bwMode="auto">
          <a:xfrm>
            <a:off x="6227763" y="2205038"/>
            <a:ext cx="1296987" cy="503237"/>
            <a:chOff x="5724128" y="2204864"/>
            <a:chExt cx="1296144" cy="504056"/>
          </a:xfrm>
        </p:grpSpPr>
        <p:sp>
          <p:nvSpPr>
            <p:cNvPr id="6" name="Rectangle 5"/>
            <p:cNvSpPr/>
            <p:nvPr/>
          </p:nvSpPr>
          <p:spPr>
            <a:xfrm>
              <a:off x="6588753" y="2204864"/>
              <a:ext cx="431519" cy="5040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6155647" y="2204864"/>
              <a:ext cx="433105" cy="5040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724128" y="2204864"/>
              <a:ext cx="431519" cy="5040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sp>
        <p:nvSpPr>
          <p:cNvPr id="18436" name="TextBox 10"/>
          <p:cNvSpPr txBox="1">
            <a:spLocks noChangeArrowheads="1"/>
          </p:cNvSpPr>
          <p:nvPr/>
        </p:nvSpPr>
        <p:spPr bwMode="auto">
          <a:xfrm>
            <a:off x="7451725" y="2060575"/>
            <a:ext cx="10810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4000">
                <a:latin typeface="Calibri" pitchFamily="34" charset="0"/>
              </a:rPr>
              <a:t>x</a:t>
            </a:r>
          </a:p>
        </p:txBody>
      </p:sp>
      <p:grpSp>
        <p:nvGrpSpPr>
          <p:cNvPr id="18437" name="Group 22"/>
          <p:cNvGrpSpPr>
            <a:grpSpLocks/>
          </p:cNvGrpSpPr>
          <p:nvPr/>
        </p:nvGrpSpPr>
        <p:grpSpPr bwMode="auto">
          <a:xfrm>
            <a:off x="5508625" y="2205038"/>
            <a:ext cx="503238" cy="1008062"/>
            <a:chOff x="5004048" y="2204864"/>
            <a:chExt cx="504056" cy="1008112"/>
          </a:xfrm>
        </p:grpSpPr>
        <p:sp>
          <p:nvSpPr>
            <p:cNvPr id="10" name="Rectangle 9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8438" name="Group 54"/>
          <p:cNvGrpSpPr>
            <a:grpSpLocks/>
          </p:cNvGrpSpPr>
          <p:nvPr/>
        </p:nvGrpSpPr>
        <p:grpSpPr bwMode="auto">
          <a:xfrm>
            <a:off x="5508625" y="4292600"/>
            <a:ext cx="503238" cy="1008063"/>
            <a:chOff x="5076056" y="4293096"/>
            <a:chExt cx="504056" cy="1008112"/>
          </a:xfrm>
        </p:grpSpPr>
        <p:sp>
          <p:nvSpPr>
            <p:cNvPr id="16" name="Rectangle 15"/>
            <p:cNvSpPr/>
            <p:nvPr/>
          </p:nvSpPr>
          <p:spPr>
            <a:xfrm>
              <a:off x="5076056" y="4293096"/>
              <a:ext cx="504056" cy="5048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076056" y="4797946"/>
              <a:ext cx="504056" cy="50326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8439" name="Group 18"/>
          <p:cNvGrpSpPr>
            <a:grpSpLocks/>
          </p:cNvGrpSpPr>
          <p:nvPr/>
        </p:nvGrpSpPr>
        <p:grpSpPr bwMode="auto">
          <a:xfrm>
            <a:off x="6227763" y="4797425"/>
            <a:ext cx="1296987" cy="503238"/>
            <a:chOff x="5724128" y="2204864"/>
            <a:chExt cx="1296144" cy="504056"/>
          </a:xfrm>
        </p:grpSpPr>
        <p:sp>
          <p:nvSpPr>
            <p:cNvPr id="20" name="Rectangle 19"/>
            <p:cNvSpPr/>
            <p:nvPr/>
          </p:nvSpPr>
          <p:spPr>
            <a:xfrm>
              <a:off x="6588753" y="2204864"/>
              <a:ext cx="431519" cy="5040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155647" y="2204864"/>
              <a:ext cx="433105" cy="5040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724128" y="2204864"/>
              <a:ext cx="431519" cy="5040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8440" name="Group 29"/>
          <p:cNvGrpSpPr>
            <a:grpSpLocks/>
          </p:cNvGrpSpPr>
          <p:nvPr/>
        </p:nvGrpSpPr>
        <p:grpSpPr bwMode="auto">
          <a:xfrm>
            <a:off x="4716463" y="4292600"/>
            <a:ext cx="484187" cy="1008063"/>
            <a:chOff x="5004048" y="2204864"/>
            <a:chExt cx="504056" cy="1008112"/>
          </a:xfrm>
        </p:grpSpPr>
        <p:sp>
          <p:nvSpPr>
            <p:cNvPr id="31" name="Rectangle 30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8441" name="Group 32"/>
          <p:cNvGrpSpPr>
            <a:grpSpLocks/>
          </p:cNvGrpSpPr>
          <p:nvPr/>
        </p:nvGrpSpPr>
        <p:grpSpPr bwMode="auto">
          <a:xfrm>
            <a:off x="3995738" y="2205038"/>
            <a:ext cx="473075" cy="1008062"/>
            <a:chOff x="5004048" y="2204864"/>
            <a:chExt cx="504056" cy="1008112"/>
          </a:xfrm>
        </p:grpSpPr>
        <p:sp>
          <p:nvSpPr>
            <p:cNvPr id="34" name="Rectangle 33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8442" name="Group 35"/>
          <p:cNvGrpSpPr>
            <a:grpSpLocks/>
          </p:cNvGrpSpPr>
          <p:nvPr/>
        </p:nvGrpSpPr>
        <p:grpSpPr bwMode="auto">
          <a:xfrm>
            <a:off x="3995738" y="4292600"/>
            <a:ext cx="473075" cy="1008063"/>
            <a:chOff x="5004048" y="2204864"/>
            <a:chExt cx="504056" cy="1008112"/>
          </a:xfrm>
        </p:grpSpPr>
        <p:sp>
          <p:nvSpPr>
            <p:cNvPr id="37" name="Rectangle 36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8443" name="Group 38"/>
          <p:cNvGrpSpPr>
            <a:grpSpLocks/>
          </p:cNvGrpSpPr>
          <p:nvPr/>
        </p:nvGrpSpPr>
        <p:grpSpPr bwMode="auto">
          <a:xfrm>
            <a:off x="3276600" y="2205038"/>
            <a:ext cx="458788" cy="1008062"/>
            <a:chOff x="5004048" y="2204864"/>
            <a:chExt cx="504056" cy="1008112"/>
          </a:xfrm>
        </p:grpSpPr>
        <p:sp>
          <p:nvSpPr>
            <p:cNvPr id="40" name="Rectangle 39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8444" name="Group 41"/>
          <p:cNvGrpSpPr>
            <a:grpSpLocks/>
          </p:cNvGrpSpPr>
          <p:nvPr/>
        </p:nvGrpSpPr>
        <p:grpSpPr bwMode="auto">
          <a:xfrm>
            <a:off x="3276600" y="4292600"/>
            <a:ext cx="458788" cy="1008063"/>
            <a:chOff x="5004048" y="2204864"/>
            <a:chExt cx="504056" cy="1008112"/>
          </a:xfrm>
        </p:grpSpPr>
        <p:sp>
          <p:nvSpPr>
            <p:cNvPr id="43" name="Rectangle 42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8445" name="Group 44"/>
          <p:cNvGrpSpPr>
            <a:grpSpLocks/>
          </p:cNvGrpSpPr>
          <p:nvPr/>
        </p:nvGrpSpPr>
        <p:grpSpPr bwMode="auto">
          <a:xfrm>
            <a:off x="2627313" y="2205038"/>
            <a:ext cx="446087" cy="1008062"/>
            <a:chOff x="5004048" y="2204864"/>
            <a:chExt cx="504056" cy="1008112"/>
          </a:xfrm>
        </p:grpSpPr>
        <p:sp>
          <p:nvSpPr>
            <p:cNvPr id="46" name="Rectangle 45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8446" name="Group 47"/>
          <p:cNvGrpSpPr>
            <a:grpSpLocks/>
          </p:cNvGrpSpPr>
          <p:nvPr/>
        </p:nvGrpSpPr>
        <p:grpSpPr bwMode="auto">
          <a:xfrm>
            <a:off x="2195513" y="4292600"/>
            <a:ext cx="452437" cy="1008063"/>
            <a:chOff x="5004048" y="2204864"/>
            <a:chExt cx="504056" cy="1008112"/>
          </a:xfrm>
        </p:grpSpPr>
        <p:sp>
          <p:nvSpPr>
            <p:cNvPr id="49" name="Rectangle 48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8447" name="Group 50"/>
          <p:cNvGrpSpPr>
            <a:grpSpLocks/>
          </p:cNvGrpSpPr>
          <p:nvPr/>
        </p:nvGrpSpPr>
        <p:grpSpPr bwMode="auto">
          <a:xfrm>
            <a:off x="965200" y="2205038"/>
            <a:ext cx="1466850" cy="503237"/>
            <a:chOff x="5724128" y="2204864"/>
            <a:chExt cx="1296144" cy="504056"/>
          </a:xfrm>
        </p:grpSpPr>
        <p:sp>
          <p:nvSpPr>
            <p:cNvPr id="52" name="Rectangle 51"/>
            <p:cNvSpPr/>
            <p:nvPr/>
          </p:nvSpPr>
          <p:spPr>
            <a:xfrm>
              <a:off x="6588224" y="2204864"/>
              <a:ext cx="432048" cy="5040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6156176" y="2204864"/>
              <a:ext cx="432048" cy="5040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5724128" y="2204864"/>
              <a:ext cx="432048" cy="5040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sp>
        <p:nvSpPr>
          <p:cNvPr id="3" name="Snip Same Side Corner Rectangle 2"/>
          <p:cNvSpPr/>
          <p:nvPr/>
        </p:nvSpPr>
        <p:spPr>
          <a:xfrm rot="16200000">
            <a:off x="1404144" y="1269207"/>
            <a:ext cx="3095625" cy="4967287"/>
          </a:xfrm>
          <a:prstGeom prst="snip2Same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pSp>
        <p:nvGrpSpPr>
          <p:cNvPr id="18449" name="Group 23"/>
          <p:cNvGrpSpPr>
            <a:grpSpLocks/>
          </p:cNvGrpSpPr>
          <p:nvPr/>
        </p:nvGrpSpPr>
        <p:grpSpPr bwMode="auto">
          <a:xfrm>
            <a:off x="4716463" y="2205038"/>
            <a:ext cx="484187" cy="1008062"/>
            <a:chOff x="5004048" y="2204864"/>
            <a:chExt cx="504056" cy="1008112"/>
          </a:xfrm>
        </p:grpSpPr>
        <p:sp>
          <p:nvSpPr>
            <p:cNvPr id="25" name="Rectangle 24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sp>
        <p:nvSpPr>
          <p:cNvPr id="4" name="Snip Same Side Corner Rectangle 3"/>
          <p:cNvSpPr/>
          <p:nvPr/>
        </p:nvSpPr>
        <p:spPr>
          <a:xfrm rot="5400000">
            <a:off x="5580062" y="2060576"/>
            <a:ext cx="3095625" cy="3384550"/>
          </a:xfrm>
          <a:prstGeom prst="snip2Same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pSp>
        <p:nvGrpSpPr>
          <p:cNvPr id="18451" name="Group 60"/>
          <p:cNvGrpSpPr>
            <a:grpSpLocks/>
          </p:cNvGrpSpPr>
          <p:nvPr/>
        </p:nvGrpSpPr>
        <p:grpSpPr bwMode="auto">
          <a:xfrm rot="-5400000">
            <a:off x="1320800" y="4591051"/>
            <a:ext cx="452437" cy="1008062"/>
            <a:chOff x="5004048" y="2204864"/>
            <a:chExt cx="504056" cy="1008112"/>
          </a:xfrm>
        </p:grpSpPr>
        <p:sp>
          <p:nvSpPr>
            <p:cNvPr id="62" name="Rectangle 61"/>
            <p:cNvSpPr/>
            <p:nvPr/>
          </p:nvSpPr>
          <p:spPr>
            <a:xfrm>
              <a:off x="5004049" y="2204865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004049" y="2709715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8452" name="Group 63"/>
          <p:cNvGrpSpPr>
            <a:grpSpLocks/>
          </p:cNvGrpSpPr>
          <p:nvPr/>
        </p:nvGrpSpPr>
        <p:grpSpPr bwMode="auto">
          <a:xfrm>
            <a:off x="468313" y="3789363"/>
            <a:ext cx="450850" cy="1008062"/>
            <a:chOff x="5004048" y="2204864"/>
            <a:chExt cx="504056" cy="1008112"/>
          </a:xfrm>
        </p:grpSpPr>
        <p:sp>
          <p:nvSpPr>
            <p:cNvPr id="65" name="Rectangle 64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8453" name="Group 70"/>
          <p:cNvGrpSpPr>
            <a:grpSpLocks/>
          </p:cNvGrpSpPr>
          <p:nvPr/>
        </p:nvGrpSpPr>
        <p:grpSpPr bwMode="auto">
          <a:xfrm>
            <a:off x="468313" y="2781300"/>
            <a:ext cx="450850" cy="1008063"/>
            <a:chOff x="5004048" y="2204864"/>
            <a:chExt cx="504056" cy="1008112"/>
          </a:xfrm>
        </p:grpSpPr>
        <p:sp>
          <p:nvSpPr>
            <p:cNvPr id="72" name="Rectangle 71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73" name="Rectangle 72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sp>
        <p:nvSpPr>
          <p:cNvPr id="77" name="Isosceles Triangle 76"/>
          <p:cNvSpPr/>
          <p:nvPr/>
        </p:nvSpPr>
        <p:spPr>
          <a:xfrm>
            <a:off x="7596188" y="4652963"/>
            <a:ext cx="504825" cy="647700"/>
          </a:xfrm>
          <a:prstGeom prst="triangl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78" name="Isosceles Triangle 77"/>
          <p:cNvSpPr/>
          <p:nvPr/>
        </p:nvSpPr>
        <p:spPr>
          <a:xfrm>
            <a:off x="2700338" y="4652963"/>
            <a:ext cx="576262" cy="647700"/>
          </a:xfrm>
          <a:prstGeom prst="triangl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611188" y="333375"/>
            <a:ext cx="446563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 b="1">
                <a:solidFill>
                  <a:schemeClr val="bg1"/>
                </a:solidFill>
                <a:latin typeface="Calibri" pitchFamily="34" charset="0"/>
              </a:rPr>
              <a:t>On the buses, black people were made to sit in the back rows</a:t>
            </a:r>
          </a:p>
        </p:txBody>
      </p:sp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5219700" y="188913"/>
            <a:ext cx="363696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2800" b="1">
                <a:latin typeface="Calibri" pitchFamily="34" charset="0"/>
              </a:rPr>
              <a:t>Whilst the white </a:t>
            </a:r>
          </a:p>
          <a:p>
            <a:pPr algn="r"/>
            <a:r>
              <a:rPr lang="en-GB" sz="2800" b="1">
                <a:latin typeface="Calibri" pitchFamily="34" charset="0"/>
              </a:rPr>
              <a:t>took the four rows </a:t>
            </a:r>
          </a:p>
          <a:p>
            <a:pPr algn="r"/>
            <a:r>
              <a:rPr lang="en-GB" sz="2800" b="1">
                <a:latin typeface="Calibri" pitchFamily="34" charset="0"/>
              </a:rPr>
              <a:t>at the front</a:t>
            </a:r>
          </a:p>
          <a:p>
            <a:pPr algn="r"/>
            <a:r>
              <a:rPr lang="en-GB" sz="2800" b="1">
                <a:latin typeface="Calibri" pitchFamily="34" charset="0"/>
              </a:rPr>
              <a:t> of the bus</a:t>
            </a:r>
          </a:p>
        </p:txBody>
      </p:sp>
    </p:spTree>
  </p:cSld>
  <p:clrMapOvr>
    <a:masterClrMapping/>
  </p:clrMapOvr>
  <p:transition spd="slow" advTm="5891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51275" y="0"/>
            <a:ext cx="586898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7740650" y="2205038"/>
            <a:ext cx="503238" cy="5032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pSp>
        <p:nvGrpSpPr>
          <p:cNvPr id="19459" name="Group 17"/>
          <p:cNvGrpSpPr>
            <a:grpSpLocks/>
          </p:cNvGrpSpPr>
          <p:nvPr/>
        </p:nvGrpSpPr>
        <p:grpSpPr bwMode="auto">
          <a:xfrm>
            <a:off x="6227763" y="2205038"/>
            <a:ext cx="1296987" cy="503237"/>
            <a:chOff x="5724128" y="2204864"/>
            <a:chExt cx="1296144" cy="504056"/>
          </a:xfrm>
        </p:grpSpPr>
        <p:sp>
          <p:nvSpPr>
            <p:cNvPr id="6" name="Rectangle 5"/>
            <p:cNvSpPr/>
            <p:nvPr/>
          </p:nvSpPr>
          <p:spPr>
            <a:xfrm>
              <a:off x="6588753" y="2204864"/>
              <a:ext cx="431519" cy="5040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6155647" y="2204864"/>
              <a:ext cx="433105" cy="5040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724128" y="2204864"/>
              <a:ext cx="431519" cy="5040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sp>
        <p:nvSpPr>
          <p:cNvPr id="19460" name="TextBox 10"/>
          <p:cNvSpPr txBox="1">
            <a:spLocks noChangeArrowheads="1"/>
          </p:cNvSpPr>
          <p:nvPr/>
        </p:nvSpPr>
        <p:spPr bwMode="auto">
          <a:xfrm>
            <a:off x="7451725" y="2060575"/>
            <a:ext cx="10810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4000">
                <a:latin typeface="Calibri" pitchFamily="34" charset="0"/>
              </a:rPr>
              <a:t>x</a:t>
            </a:r>
          </a:p>
        </p:txBody>
      </p:sp>
      <p:grpSp>
        <p:nvGrpSpPr>
          <p:cNvPr id="19461" name="Group 22"/>
          <p:cNvGrpSpPr>
            <a:grpSpLocks/>
          </p:cNvGrpSpPr>
          <p:nvPr/>
        </p:nvGrpSpPr>
        <p:grpSpPr bwMode="auto">
          <a:xfrm>
            <a:off x="5508625" y="2205038"/>
            <a:ext cx="503238" cy="1008062"/>
            <a:chOff x="5004048" y="2204864"/>
            <a:chExt cx="504056" cy="1008112"/>
          </a:xfrm>
        </p:grpSpPr>
        <p:sp>
          <p:nvSpPr>
            <p:cNvPr id="10" name="Rectangle 9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9462" name="Group 54"/>
          <p:cNvGrpSpPr>
            <a:grpSpLocks/>
          </p:cNvGrpSpPr>
          <p:nvPr/>
        </p:nvGrpSpPr>
        <p:grpSpPr bwMode="auto">
          <a:xfrm>
            <a:off x="5508625" y="4292600"/>
            <a:ext cx="503238" cy="1008063"/>
            <a:chOff x="5076056" y="4293096"/>
            <a:chExt cx="504056" cy="1008112"/>
          </a:xfrm>
        </p:grpSpPr>
        <p:sp>
          <p:nvSpPr>
            <p:cNvPr id="16" name="Rectangle 15"/>
            <p:cNvSpPr/>
            <p:nvPr/>
          </p:nvSpPr>
          <p:spPr>
            <a:xfrm>
              <a:off x="5076056" y="4293096"/>
              <a:ext cx="504056" cy="5048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076056" y="4797946"/>
              <a:ext cx="504056" cy="50326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9463" name="Group 18"/>
          <p:cNvGrpSpPr>
            <a:grpSpLocks/>
          </p:cNvGrpSpPr>
          <p:nvPr/>
        </p:nvGrpSpPr>
        <p:grpSpPr bwMode="auto">
          <a:xfrm>
            <a:off x="6227763" y="4797425"/>
            <a:ext cx="1296987" cy="503238"/>
            <a:chOff x="5724128" y="2204864"/>
            <a:chExt cx="1296144" cy="504056"/>
          </a:xfrm>
        </p:grpSpPr>
        <p:sp>
          <p:nvSpPr>
            <p:cNvPr id="20" name="Rectangle 19"/>
            <p:cNvSpPr/>
            <p:nvPr/>
          </p:nvSpPr>
          <p:spPr>
            <a:xfrm>
              <a:off x="6588753" y="2204864"/>
              <a:ext cx="431519" cy="5040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155647" y="2204864"/>
              <a:ext cx="433105" cy="5040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724128" y="2204864"/>
              <a:ext cx="431519" cy="5040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9464" name="Group 29"/>
          <p:cNvGrpSpPr>
            <a:grpSpLocks/>
          </p:cNvGrpSpPr>
          <p:nvPr/>
        </p:nvGrpSpPr>
        <p:grpSpPr bwMode="auto">
          <a:xfrm>
            <a:off x="4716463" y="4292600"/>
            <a:ext cx="484187" cy="1008063"/>
            <a:chOff x="5004048" y="2204864"/>
            <a:chExt cx="504056" cy="1008112"/>
          </a:xfrm>
        </p:grpSpPr>
        <p:sp>
          <p:nvSpPr>
            <p:cNvPr id="31" name="Rectangle 30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9465" name="Group 32"/>
          <p:cNvGrpSpPr>
            <a:grpSpLocks/>
          </p:cNvGrpSpPr>
          <p:nvPr/>
        </p:nvGrpSpPr>
        <p:grpSpPr bwMode="auto">
          <a:xfrm>
            <a:off x="3995738" y="2205038"/>
            <a:ext cx="473075" cy="1008062"/>
            <a:chOff x="5004048" y="2204864"/>
            <a:chExt cx="504056" cy="1008112"/>
          </a:xfrm>
        </p:grpSpPr>
        <p:sp>
          <p:nvSpPr>
            <p:cNvPr id="34" name="Rectangle 33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9466" name="Group 35"/>
          <p:cNvGrpSpPr>
            <a:grpSpLocks/>
          </p:cNvGrpSpPr>
          <p:nvPr/>
        </p:nvGrpSpPr>
        <p:grpSpPr bwMode="auto">
          <a:xfrm>
            <a:off x="3995738" y="4292600"/>
            <a:ext cx="473075" cy="1008063"/>
            <a:chOff x="5004048" y="2204864"/>
            <a:chExt cx="504056" cy="1008112"/>
          </a:xfrm>
        </p:grpSpPr>
        <p:sp>
          <p:nvSpPr>
            <p:cNvPr id="37" name="Rectangle 36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9467" name="Group 38"/>
          <p:cNvGrpSpPr>
            <a:grpSpLocks/>
          </p:cNvGrpSpPr>
          <p:nvPr/>
        </p:nvGrpSpPr>
        <p:grpSpPr bwMode="auto">
          <a:xfrm>
            <a:off x="3276600" y="2205038"/>
            <a:ext cx="458788" cy="1008062"/>
            <a:chOff x="5004048" y="2204864"/>
            <a:chExt cx="504056" cy="1008112"/>
          </a:xfrm>
        </p:grpSpPr>
        <p:sp>
          <p:nvSpPr>
            <p:cNvPr id="40" name="Rectangle 39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9468" name="Group 41"/>
          <p:cNvGrpSpPr>
            <a:grpSpLocks/>
          </p:cNvGrpSpPr>
          <p:nvPr/>
        </p:nvGrpSpPr>
        <p:grpSpPr bwMode="auto">
          <a:xfrm>
            <a:off x="3276600" y="4292600"/>
            <a:ext cx="458788" cy="1008063"/>
            <a:chOff x="5004048" y="2204864"/>
            <a:chExt cx="504056" cy="1008112"/>
          </a:xfrm>
        </p:grpSpPr>
        <p:sp>
          <p:nvSpPr>
            <p:cNvPr id="43" name="Rectangle 42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9469" name="Group 44"/>
          <p:cNvGrpSpPr>
            <a:grpSpLocks/>
          </p:cNvGrpSpPr>
          <p:nvPr/>
        </p:nvGrpSpPr>
        <p:grpSpPr bwMode="auto">
          <a:xfrm>
            <a:off x="2627313" y="2205038"/>
            <a:ext cx="446087" cy="1008062"/>
            <a:chOff x="5004048" y="2204864"/>
            <a:chExt cx="504056" cy="1008112"/>
          </a:xfrm>
        </p:grpSpPr>
        <p:sp>
          <p:nvSpPr>
            <p:cNvPr id="46" name="Rectangle 45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9470" name="Group 47"/>
          <p:cNvGrpSpPr>
            <a:grpSpLocks/>
          </p:cNvGrpSpPr>
          <p:nvPr/>
        </p:nvGrpSpPr>
        <p:grpSpPr bwMode="auto">
          <a:xfrm>
            <a:off x="2195513" y="4292600"/>
            <a:ext cx="452437" cy="1008063"/>
            <a:chOff x="5004048" y="2204864"/>
            <a:chExt cx="504056" cy="1008112"/>
          </a:xfrm>
        </p:grpSpPr>
        <p:sp>
          <p:nvSpPr>
            <p:cNvPr id="49" name="Rectangle 48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9471" name="Group 50"/>
          <p:cNvGrpSpPr>
            <a:grpSpLocks/>
          </p:cNvGrpSpPr>
          <p:nvPr/>
        </p:nvGrpSpPr>
        <p:grpSpPr bwMode="auto">
          <a:xfrm>
            <a:off x="965200" y="2205038"/>
            <a:ext cx="1466850" cy="503237"/>
            <a:chOff x="5724128" y="2204864"/>
            <a:chExt cx="1296144" cy="504056"/>
          </a:xfrm>
        </p:grpSpPr>
        <p:sp>
          <p:nvSpPr>
            <p:cNvPr id="52" name="Rectangle 51"/>
            <p:cNvSpPr/>
            <p:nvPr/>
          </p:nvSpPr>
          <p:spPr>
            <a:xfrm>
              <a:off x="6588224" y="2204864"/>
              <a:ext cx="432048" cy="5040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6156176" y="2204864"/>
              <a:ext cx="432048" cy="5040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5724128" y="2204864"/>
              <a:ext cx="432048" cy="5040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sp>
        <p:nvSpPr>
          <p:cNvPr id="3" name="Snip Same Side Corner Rectangle 2"/>
          <p:cNvSpPr/>
          <p:nvPr/>
        </p:nvSpPr>
        <p:spPr>
          <a:xfrm rot="16200000">
            <a:off x="1404144" y="1269207"/>
            <a:ext cx="3095625" cy="4967287"/>
          </a:xfrm>
          <a:prstGeom prst="snip2Same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pSp>
        <p:nvGrpSpPr>
          <p:cNvPr id="19473" name="Group 23"/>
          <p:cNvGrpSpPr>
            <a:grpSpLocks/>
          </p:cNvGrpSpPr>
          <p:nvPr/>
        </p:nvGrpSpPr>
        <p:grpSpPr bwMode="auto">
          <a:xfrm>
            <a:off x="4716463" y="2205038"/>
            <a:ext cx="484187" cy="1008062"/>
            <a:chOff x="5004048" y="2204864"/>
            <a:chExt cx="504056" cy="1008112"/>
          </a:xfrm>
        </p:grpSpPr>
        <p:sp>
          <p:nvSpPr>
            <p:cNvPr id="25" name="Rectangle 24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sp>
        <p:nvSpPr>
          <p:cNvPr id="4" name="Snip Same Side Corner Rectangle 3"/>
          <p:cNvSpPr/>
          <p:nvPr/>
        </p:nvSpPr>
        <p:spPr>
          <a:xfrm rot="5400000">
            <a:off x="4860131" y="1196182"/>
            <a:ext cx="3095625" cy="5113338"/>
          </a:xfrm>
          <a:prstGeom prst="snip2Same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pSp>
        <p:nvGrpSpPr>
          <p:cNvPr id="19475" name="Group 60"/>
          <p:cNvGrpSpPr>
            <a:grpSpLocks/>
          </p:cNvGrpSpPr>
          <p:nvPr/>
        </p:nvGrpSpPr>
        <p:grpSpPr bwMode="auto">
          <a:xfrm rot="-5400000">
            <a:off x="1320800" y="4591051"/>
            <a:ext cx="452437" cy="1008062"/>
            <a:chOff x="5004048" y="2204864"/>
            <a:chExt cx="504056" cy="1008112"/>
          </a:xfrm>
        </p:grpSpPr>
        <p:sp>
          <p:nvSpPr>
            <p:cNvPr id="62" name="Rectangle 61"/>
            <p:cNvSpPr/>
            <p:nvPr/>
          </p:nvSpPr>
          <p:spPr>
            <a:xfrm>
              <a:off x="5004049" y="2204865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004049" y="2709715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9476" name="Group 63"/>
          <p:cNvGrpSpPr>
            <a:grpSpLocks/>
          </p:cNvGrpSpPr>
          <p:nvPr/>
        </p:nvGrpSpPr>
        <p:grpSpPr bwMode="auto">
          <a:xfrm>
            <a:off x="468313" y="3789363"/>
            <a:ext cx="450850" cy="1008062"/>
            <a:chOff x="5004048" y="2204864"/>
            <a:chExt cx="504056" cy="1008112"/>
          </a:xfrm>
        </p:grpSpPr>
        <p:sp>
          <p:nvSpPr>
            <p:cNvPr id="65" name="Rectangle 64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9477" name="Group 70"/>
          <p:cNvGrpSpPr>
            <a:grpSpLocks/>
          </p:cNvGrpSpPr>
          <p:nvPr/>
        </p:nvGrpSpPr>
        <p:grpSpPr bwMode="auto">
          <a:xfrm>
            <a:off x="468313" y="2781300"/>
            <a:ext cx="450850" cy="1008063"/>
            <a:chOff x="5004048" y="2204864"/>
            <a:chExt cx="504056" cy="1008112"/>
          </a:xfrm>
        </p:grpSpPr>
        <p:sp>
          <p:nvSpPr>
            <p:cNvPr id="72" name="Rectangle 71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73" name="Rectangle 72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sp>
        <p:nvSpPr>
          <p:cNvPr id="77" name="Isosceles Triangle 76"/>
          <p:cNvSpPr/>
          <p:nvPr/>
        </p:nvSpPr>
        <p:spPr>
          <a:xfrm>
            <a:off x="7596188" y="4652963"/>
            <a:ext cx="504825" cy="647700"/>
          </a:xfrm>
          <a:prstGeom prst="triangl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78" name="Isosceles Triangle 77"/>
          <p:cNvSpPr/>
          <p:nvPr/>
        </p:nvSpPr>
        <p:spPr>
          <a:xfrm>
            <a:off x="2700338" y="4652963"/>
            <a:ext cx="576262" cy="647700"/>
          </a:xfrm>
          <a:prstGeom prst="triangl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9480" name="TextBox 78"/>
          <p:cNvSpPr txBox="1">
            <a:spLocks noChangeArrowheads="1"/>
          </p:cNvSpPr>
          <p:nvPr/>
        </p:nvSpPr>
        <p:spPr bwMode="auto">
          <a:xfrm>
            <a:off x="611188" y="333375"/>
            <a:ext cx="309721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 b="1">
                <a:solidFill>
                  <a:schemeClr val="bg1"/>
                </a:solidFill>
                <a:latin typeface="Calibri" pitchFamily="34" charset="0"/>
              </a:rPr>
              <a:t>But if the front rows were full </a:t>
            </a: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4211638" y="404813"/>
            <a:ext cx="49323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 b="1">
                <a:latin typeface="Calibri" pitchFamily="34" charset="0"/>
              </a:rPr>
              <a:t>The black passengers were expected to give up their seats</a:t>
            </a:r>
          </a:p>
        </p:txBody>
      </p:sp>
    </p:spTree>
  </p:cSld>
  <p:clrMapOvr>
    <a:masterClrMapping/>
  </p:clrMapOvr>
  <p:transition spd="slow" advTm="6203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188" y="692150"/>
            <a:ext cx="5761037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On December 1</a:t>
            </a:r>
            <a:r>
              <a:rPr lang="en-GB" sz="3600" baseline="300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st</a:t>
            </a:r>
            <a:r>
              <a:rPr lang="en-GB" sz="36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, 1955</a:t>
            </a:r>
            <a:endParaRPr lang="en-GB" sz="3600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0482" name="TextBox 2"/>
          <p:cNvSpPr txBox="1">
            <a:spLocks noChangeArrowheads="1"/>
          </p:cNvSpPr>
          <p:nvPr/>
        </p:nvSpPr>
        <p:spPr bwMode="auto">
          <a:xfrm>
            <a:off x="4859338" y="1989138"/>
            <a:ext cx="309721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600">
                <a:solidFill>
                  <a:schemeClr val="bg1"/>
                </a:solidFill>
                <a:latin typeface="Calibri" pitchFamily="34" charset="0"/>
              </a:rPr>
              <a:t>Rosa Parks was travelling home on the buses from a day at her work as a seamstress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628775"/>
            <a:ext cx="3455987" cy="428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2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35600" y="0"/>
            <a:ext cx="4284663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7740650" y="2205038"/>
            <a:ext cx="503238" cy="5032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pSp>
        <p:nvGrpSpPr>
          <p:cNvPr id="21507" name="Group 17"/>
          <p:cNvGrpSpPr>
            <a:grpSpLocks/>
          </p:cNvGrpSpPr>
          <p:nvPr/>
        </p:nvGrpSpPr>
        <p:grpSpPr bwMode="auto">
          <a:xfrm>
            <a:off x="6227763" y="2205038"/>
            <a:ext cx="1296987" cy="503237"/>
            <a:chOff x="5724128" y="2204864"/>
            <a:chExt cx="1296144" cy="504056"/>
          </a:xfrm>
        </p:grpSpPr>
        <p:sp>
          <p:nvSpPr>
            <p:cNvPr id="6" name="Rectangle 5"/>
            <p:cNvSpPr/>
            <p:nvPr/>
          </p:nvSpPr>
          <p:spPr>
            <a:xfrm>
              <a:off x="6588753" y="2204864"/>
              <a:ext cx="431519" cy="5040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6155647" y="2204864"/>
              <a:ext cx="433105" cy="5040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724128" y="2204864"/>
              <a:ext cx="431519" cy="5040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sp>
        <p:nvSpPr>
          <p:cNvPr id="21508" name="TextBox 10"/>
          <p:cNvSpPr txBox="1">
            <a:spLocks noChangeArrowheads="1"/>
          </p:cNvSpPr>
          <p:nvPr/>
        </p:nvSpPr>
        <p:spPr bwMode="auto">
          <a:xfrm>
            <a:off x="7451725" y="2060575"/>
            <a:ext cx="10810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4000">
                <a:latin typeface="Calibri" pitchFamily="34" charset="0"/>
              </a:rPr>
              <a:t>x</a:t>
            </a:r>
          </a:p>
        </p:txBody>
      </p:sp>
      <p:grpSp>
        <p:nvGrpSpPr>
          <p:cNvPr id="21509" name="Group 22"/>
          <p:cNvGrpSpPr>
            <a:grpSpLocks/>
          </p:cNvGrpSpPr>
          <p:nvPr/>
        </p:nvGrpSpPr>
        <p:grpSpPr bwMode="auto">
          <a:xfrm>
            <a:off x="5508625" y="2205038"/>
            <a:ext cx="503238" cy="1008062"/>
            <a:chOff x="5004048" y="2204864"/>
            <a:chExt cx="504056" cy="1008112"/>
          </a:xfrm>
        </p:grpSpPr>
        <p:sp>
          <p:nvSpPr>
            <p:cNvPr id="10" name="Rectangle 9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21510" name="Group 54"/>
          <p:cNvGrpSpPr>
            <a:grpSpLocks/>
          </p:cNvGrpSpPr>
          <p:nvPr/>
        </p:nvGrpSpPr>
        <p:grpSpPr bwMode="auto">
          <a:xfrm>
            <a:off x="5508625" y="4292600"/>
            <a:ext cx="503238" cy="1008063"/>
            <a:chOff x="5076056" y="4293096"/>
            <a:chExt cx="504056" cy="1008112"/>
          </a:xfrm>
        </p:grpSpPr>
        <p:sp>
          <p:nvSpPr>
            <p:cNvPr id="16" name="Rectangle 15"/>
            <p:cNvSpPr/>
            <p:nvPr/>
          </p:nvSpPr>
          <p:spPr>
            <a:xfrm>
              <a:off x="5076056" y="4293096"/>
              <a:ext cx="504056" cy="5048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076056" y="4797946"/>
              <a:ext cx="504056" cy="50326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21511" name="Group 18"/>
          <p:cNvGrpSpPr>
            <a:grpSpLocks/>
          </p:cNvGrpSpPr>
          <p:nvPr/>
        </p:nvGrpSpPr>
        <p:grpSpPr bwMode="auto">
          <a:xfrm>
            <a:off x="6227763" y="4797425"/>
            <a:ext cx="1296987" cy="503238"/>
            <a:chOff x="5724128" y="2204864"/>
            <a:chExt cx="1296144" cy="504056"/>
          </a:xfrm>
        </p:grpSpPr>
        <p:sp>
          <p:nvSpPr>
            <p:cNvPr id="20" name="Rectangle 19"/>
            <p:cNvSpPr/>
            <p:nvPr/>
          </p:nvSpPr>
          <p:spPr>
            <a:xfrm>
              <a:off x="6588753" y="2204864"/>
              <a:ext cx="431519" cy="5040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155647" y="2204864"/>
              <a:ext cx="433105" cy="5040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724128" y="2204864"/>
              <a:ext cx="431519" cy="5040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21512" name="Group 29"/>
          <p:cNvGrpSpPr>
            <a:grpSpLocks/>
          </p:cNvGrpSpPr>
          <p:nvPr/>
        </p:nvGrpSpPr>
        <p:grpSpPr bwMode="auto">
          <a:xfrm>
            <a:off x="4716463" y="4292600"/>
            <a:ext cx="484187" cy="1008063"/>
            <a:chOff x="5004048" y="2204864"/>
            <a:chExt cx="504056" cy="1008112"/>
          </a:xfrm>
        </p:grpSpPr>
        <p:sp>
          <p:nvSpPr>
            <p:cNvPr id="31" name="Rectangle 30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21513" name="Group 32"/>
          <p:cNvGrpSpPr>
            <a:grpSpLocks/>
          </p:cNvGrpSpPr>
          <p:nvPr/>
        </p:nvGrpSpPr>
        <p:grpSpPr bwMode="auto">
          <a:xfrm>
            <a:off x="3995738" y="2205038"/>
            <a:ext cx="473075" cy="1008062"/>
            <a:chOff x="5004048" y="2204864"/>
            <a:chExt cx="504056" cy="1008112"/>
          </a:xfrm>
        </p:grpSpPr>
        <p:sp>
          <p:nvSpPr>
            <p:cNvPr id="34" name="Rectangle 33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21514" name="Group 35"/>
          <p:cNvGrpSpPr>
            <a:grpSpLocks/>
          </p:cNvGrpSpPr>
          <p:nvPr/>
        </p:nvGrpSpPr>
        <p:grpSpPr bwMode="auto">
          <a:xfrm>
            <a:off x="3995738" y="4292600"/>
            <a:ext cx="473075" cy="1008063"/>
            <a:chOff x="5004048" y="2204864"/>
            <a:chExt cx="504056" cy="1008112"/>
          </a:xfrm>
        </p:grpSpPr>
        <p:sp>
          <p:nvSpPr>
            <p:cNvPr id="37" name="Rectangle 36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21515" name="Group 38"/>
          <p:cNvGrpSpPr>
            <a:grpSpLocks/>
          </p:cNvGrpSpPr>
          <p:nvPr/>
        </p:nvGrpSpPr>
        <p:grpSpPr bwMode="auto">
          <a:xfrm>
            <a:off x="3276600" y="2205038"/>
            <a:ext cx="458788" cy="1008062"/>
            <a:chOff x="5004048" y="2204864"/>
            <a:chExt cx="504056" cy="1008112"/>
          </a:xfrm>
        </p:grpSpPr>
        <p:sp>
          <p:nvSpPr>
            <p:cNvPr id="40" name="Rectangle 39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21516" name="Group 41"/>
          <p:cNvGrpSpPr>
            <a:grpSpLocks/>
          </p:cNvGrpSpPr>
          <p:nvPr/>
        </p:nvGrpSpPr>
        <p:grpSpPr bwMode="auto">
          <a:xfrm>
            <a:off x="3276600" y="4292600"/>
            <a:ext cx="458788" cy="1008063"/>
            <a:chOff x="5004048" y="2204864"/>
            <a:chExt cx="504056" cy="1008112"/>
          </a:xfrm>
        </p:grpSpPr>
        <p:sp>
          <p:nvSpPr>
            <p:cNvPr id="43" name="Rectangle 42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21517" name="Group 44"/>
          <p:cNvGrpSpPr>
            <a:grpSpLocks/>
          </p:cNvGrpSpPr>
          <p:nvPr/>
        </p:nvGrpSpPr>
        <p:grpSpPr bwMode="auto">
          <a:xfrm>
            <a:off x="2627313" y="2205038"/>
            <a:ext cx="446087" cy="1008062"/>
            <a:chOff x="5004048" y="2204864"/>
            <a:chExt cx="504056" cy="1008112"/>
          </a:xfrm>
        </p:grpSpPr>
        <p:sp>
          <p:nvSpPr>
            <p:cNvPr id="46" name="Rectangle 45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21518" name="Group 47"/>
          <p:cNvGrpSpPr>
            <a:grpSpLocks/>
          </p:cNvGrpSpPr>
          <p:nvPr/>
        </p:nvGrpSpPr>
        <p:grpSpPr bwMode="auto">
          <a:xfrm>
            <a:off x="2195513" y="4292600"/>
            <a:ext cx="452437" cy="1008063"/>
            <a:chOff x="5004048" y="2204864"/>
            <a:chExt cx="504056" cy="1008112"/>
          </a:xfrm>
        </p:grpSpPr>
        <p:sp>
          <p:nvSpPr>
            <p:cNvPr id="49" name="Rectangle 48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21519" name="Group 50"/>
          <p:cNvGrpSpPr>
            <a:grpSpLocks/>
          </p:cNvGrpSpPr>
          <p:nvPr/>
        </p:nvGrpSpPr>
        <p:grpSpPr bwMode="auto">
          <a:xfrm>
            <a:off x="965200" y="2205038"/>
            <a:ext cx="1466850" cy="503237"/>
            <a:chOff x="5724128" y="2204864"/>
            <a:chExt cx="1296144" cy="504056"/>
          </a:xfrm>
        </p:grpSpPr>
        <p:sp>
          <p:nvSpPr>
            <p:cNvPr id="52" name="Rectangle 51"/>
            <p:cNvSpPr/>
            <p:nvPr/>
          </p:nvSpPr>
          <p:spPr>
            <a:xfrm>
              <a:off x="6588224" y="2204864"/>
              <a:ext cx="432048" cy="5040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6156176" y="2204864"/>
              <a:ext cx="432048" cy="5040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5724128" y="2204864"/>
              <a:ext cx="432048" cy="5040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sp>
        <p:nvSpPr>
          <p:cNvPr id="3" name="Snip Same Side Corner Rectangle 2"/>
          <p:cNvSpPr/>
          <p:nvPr/>
        </p:nvSpPr>
        <p:spPr>
          <a:xfrm rot="16200000">
            <a:off x="1404144" y="1269207"/>
            <a:ext cx="3095625" cy="4967287"/>
          </a:xfrm>
          <a:prstGeom prst="snip2Same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pSp>
        <p:nvGrpSpPr>
          <p:cNvPr id="21521" name="Group 23"/>
          <p:cNvGrpSpPr>
            <a:grpSpLocks/>
          </p:cNvGrpSpPr>
          <p:nvPr/>
        </p:nvGrpSpPr>
        <p:grpSpPr bwMode="auto">
          <a:xfrm>
            <a:off x="4716463" y="2205038"/>
            <a:ext cx="484187" cy="1008062"/>
            <a:chOff x="5004048" y="2204864"/>
            <a:chExt cx="504056" cy="1008112"/>
          </a:xfrm>
        </p:grpSpPr>
        <p:sp>
          <p:nvSpPr>
            <p:cNvPr id="25" name="Rectangle 24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sp>
        <p:nvSpPr>
          <p:cNvPr id="4" name="Snip Same Side Corner Rectangle 3"/>
          <p:cNvSpPr/>
          <p:nvPr/>
        </p:nvSpPr>
        <p:spPr>
          <a:xfrm rot="5400000">
            <a:off x="5652294" y="1988344"/>
            <a:ext cx="3095625" cy="3529013"/>
          </a:xfrm>
          <a:prstGeom prst="snip2Same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pSp>
        <p:nvGrpSpPr>
          <p:cNvPr id="21523" name="Group 60"/>
          <p:cNvGrpSpPr>
            <a:grpSpLocks/>
          </p:cNvGrpSpPr>
          <p:nvPr/>
        </p:nvGrpSpPr>
        <p:grpSpPr bwMode="auto">
          <a:xfrm rot="-5400000">
            <a:off x="1320800" y="4591051"/>
            <a:ext cx="452437" cy="1008062"/>
            <a:chOff x="5004048" y="2204864"/>
            <a:chExt cx="504056" cy="1008112"/>
          </a:xfrm>
        </p:grpSpPr>
        <p:sp>
          <p:nvSpPr>
            <p:cNvPr id="62" name="Rectangle 61"/>
            <p:cNvSpPr/>
            <p:nvPr/>
          </p:nvSpPr>
          <p:spPr>
            <a:xfrm>
              <a:off x="5004049" y="2204865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004049" y="2709715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21524" name="Group 63"/>
          <p:cNvGrpSpPr>
            <a:grpSpLocks/>
          </p:cNvGrpSpPr>
          <p:nvPr/>
        </p:nvGrpSpPr>
        <p:grpSpPr bwMode="auto">
          <a:xfrm>
            <a:off x="468313" y="3789363"/>
            <a:ext cx="450850" cy="1008062"/>
            <a:chOff x="5004048" y="2204864"/>
            <a:chExt cx="504056" cy="1008112"/>
          </a:xfrm>
        </p:grpSpPr>
        <p:sp>
          <p:nvSpPr>
            <p:cNvPr id="65" name="Rectangle 64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21525" name="Group 70"/>
          <p:cNvGrpSpPr>
            <a:grpSpLocks/>
          </p:cNvGrpSpPr>
          <p:nvPr/>
        </p:nvGrpSpPr>
        <p:grpSpPr bwMode="auto">
          <a:xfrm>
            <a:off x="468313" y="2781300"/>
            <a:ext cx="450850" cy="1008063"/>
            <a:chOff x="5004048" y="2204864"/>
            <a:chExt cx="504056" cy="1008112"/>
          </a:xfrm>
        </p:grpSpPr>
        <p:sp>
          <p:nvSpPr>
            <p:cNvPr id="72" name="Rectangle 71"/>
            <p:cNvSpPr/>
            <p:nvPr/>
          </p:nvSpPr>
          <p:spPr>
            <a:xfrm>
              <a:off x="5004048" y="2204864"/>
              <a:ext cx="504056" cy="5048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73" name="Rectangle 72"/>
            <p:cNvSpPr/>
            <p:nvPr/>
          </p:nvSpPr>
          <p:spPr>
            <a:xfrm>
              <a:off x="5004048" y="2709714"/>
              <a:ext cx="504056" cy="5032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sp>
        <p:nvSpPr>
          <p:cNvPr id="77" name="Isosceles Triangle 76"/>
          <p:cNvSpPr/>
          <p:nvPr/>
        </p:nvSpPr>
        <p:spPr>
          <a:xfrm>
            <a:off x="7596188" y="4652963"/>
            <a:ext cx="504825" cy="647700"/>
          </a:xfrm>
          <a:prstGeom prst="triangl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78" name="Isosceles Triangle 77"/>
          <p:cNvSpPr/>
          <p:nvPr/>
        </p:nvSpPr>
        <p:spPr>
          <a:xfrm>
            <a:off x="2700338" y="4652963"/>
            <a:ext cx="576262" cy="647700"/>
          </a:xfrm>
          <a:prstGeom prst="triangl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1528" name="TextBox 79"/>
          <p:cNvSpPr txBox="1">
            <a:spLocks noChangeArrowheads="1"/>
          </p:cNvSpPr>
          <p:nvPr/>
        </p:nvSpPr>
        <p:spPr bwMode="auto">
          <a:xfrm>
            <a:off x="755650" y="549275"/>
            <a:ext cx="38877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  <a:latin typeface="Calibri" pitchFamily="34" charset="0"/>
              </a:rPr>
              <a:t>She took a seat labelled  for ‘coloured people’</a:t>
            </a:r>
          </a:p>
        </p:txBody>
      </p:sp>
      <p:cxnSp>
        <p:nvCxnSpPr>
          <p:cNvPr id="67" name="Straight Arrow Connector 66"/>
          <p:cNvCxnSpPr/>
          <p:nvPr/>
        </p:nvCxnSpPr>
        <p:spPr>
          <a:xfrm flipV="1">
            <a:off x="3851275" y="5084763"/>
            <a:ext cx="1081088" cy="865187"/>
          </a:xfrm>
          <a:prstGeom prst="straightConnector1">
            <a:avLst/>
          </a:prstGeom>
          <a:ln w="666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1908175" y="5732463"/>
            <a:ext cx="208756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200">
                <a:solidFill>
                  <a:schemeClr val="bg1"/>
                </a:solidFill>
                <a:latin typeface="Calibri" pitchFamily="34" charset="0"/>
              </a:rPr>
              <a:t>Rosa’s seat</a:t>
            </a:r>
          </a:p>
        </p:txBody>
      </p:sp>
    </p:spTree>
  </p:cSld>
  <p:clrMapOvr>
    <a:masterClrMapping/>
  </p:clrMapOvr>
  <p:transition advTm="687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190</Words>
  <Application>Microsoft Office PowerPoint</Application>
  <PresentationFormat>On-screen Show (4:3)</PresentationFormat>
  <Paragraphs>29</Paragraphs>
  <Slides>20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Calibri</vt:lpstr>
      <vt:lpstr>Arial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Claire</dc:creator>
  <cp:lastModifiedBy>hankey.a</cp:lastModifiedBy>
  <cp:revision>6</cp:revision>
  <dcterms:created xsi:type="dcterms:W3CDTF">2011-03-13T11:46:53Z</dcterms:created>
  <dcterms:modified xsi:type="dcterms:W3CDTF">2011-03-14T10:27:35Z</dcterms:modified>
</cp:coreProperties>
</file>